
<file path=[Content_Types].xml><?xml version="1.0" encoding="utf-8"?>
<Types xmlns="http://schemas.openxmlformats.org/package/2006/content-types">
  <Default Extension="jpeg" ContentType="image/jpeg"/>
  <Default Extension="jpg" ContentType="image/unknown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media/image6.jpg" ContentType="image/jpeg"/>
  <Override PartName="/ppt/media/image9.jpg" ContentType="image/jpeg"/>
  <Override PartName="/ppt/media/image10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9"/>
  </p:notesMasterIdLst>
  <p:sldIdLst>
    <p:sldId id="256" r:id="rId2"/>
    <p:sldId id="275" r:id="rId3"/>
    <p:sldId id="282" r:id="rId4"/>
    <p:sldId id="276" r:id="rId5"/>
    <p:sldId id="257" r:id="rId6"/>
    <p:sldId id="277" r:id="rId7"/>
    <p:sldId id="258" r:id="rId8"/>
    <p:sldId id="260" r:id="rId9"/>
    <p:sldId id="261" r:id="rId10"/>
    <p:sldId id="259" r:id="rId11"/>
    <p:sldId id="278" r:id="rId12"/>
    <p:sldId id="280" r:id="rId13"/>
    <p:sldId id="262" r:id="rId14"/>
    <p:sldId id="264" r:id="rId15"/>
    <p:sldId id="283" r:id="rId16"/>
    <p:sldId id="285" r:id="rId17"/>
    <p:sldId id="286" r:id="rId18"/>
    <p:sldId id="284" r:id="rId19"/>
    <p:sldId id="279" r:id="rId20"/>
    <p:sldId id="269" r:id="rId21"/>
    <p:sldId id="274" r:id="rId22"/>
    <p:sldId id="281" r:id="rId23"/>
    <p:sldId id="272" r:id="rId24"/>
    <p:sldId id="273" r:id="rId25"/>
    <p:sldId id="271" r:id="rId26"/>
    <p:sldId id="288" r:id="rId27"/>
    <p:sldId id="289" r:id="rId28"/>
    <p:sldId id="290" r:id="rId29"/>
    <p:sldId id="291" r:id="rId30"/>
    <p:sldId id="292" r:id="rId31"/>
    <p:sldId id="293" r:id="rId32"/>
    <p:sldId id="294" r:id="rId33"/>
    <p:sldId id="297" r:id="rId34"/>
    <p:sldId id="287" r:id="rId35"/>
    <p:sldId id="295" r:id="rId36"/>
    <p:sldId id="296" r:id="rId37"/>
    <p:sldId id="267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718" autoAdjust="0"/>
  </p:normalViewPr>
  <p:slideViewPr>
    <p:cSldViewPr>
      <p:cViewPr varScale="1">
        <p:scale>
          <a:sx n="56" d="100"/>
          <a:sy n="56" d="100"/>
        </p:scale>
        <p:origin x="1508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81F002-E50C-4282-87B6-C1EB5798431F}" type="datetimeFigureOut">
              <a:rPr lang="en-US" smtClean="0"/>
              <a:pPr/>
              <a:t>2/4/2024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940CC4-85FC-4903-AFC4-1158F654F3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40CC4-85FC-4903-AFC4-1158F654F393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940CC4-85FC-4903-AFC4-1158F654F393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7BCF-9A6B-41B2-954A-83BF108F63A7}" type="datetimeFigureOut">
              <a:rPr lang="en-US" smtClean="0"/>
              <a:pPr/>
              <a:t>2/4/2024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EDB4235B-E2AB-408D-9AC2-0419276221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7BCF-9A6B-41B2-954A-83BF108F63A7}" type="datetimeFigureOut">
              <a:rPr lang="en-US" smtClean="0"/>
              <a:pPr/>
              <a:t>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4235B-E2AB-408D-9AC2-0419276221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7BCF-9A6B-41B2-954A-83BF108F63A7}" type="datetimeFigureOut">
              <a:rPr lang="en-US" smtClean="0"/>
              <a:pPr/>
              <a:t>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4235B-E2AB-408D-9AC2-0419276221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7BCF-9A6B-41B2-954A-83BF108F63A7}" type="datetimeFigureOut">
              <a:rPr lang="en-US" smtClean="0"/>
              <a:pPr/>
              <a:t>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4235B-E2AB-408D-9AC2-0419276221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7BCF-9A6B-41B2-954A-83BF108F63A7}" type="datetimeFigureOut">
              <a:rPr lang="en-US" smtClean="0"/>
              <a:pPr/>
              <a:t>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DB4235B-E2AB-408D-9AC2-0419276221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7BCF-9A6B-41B2-954A-83BF108F63A7}" type="datetimeFigureOut">
              <a:rPr lang="en-US" smtClean="0"/>
              <a:pPr/>
              <a:t>2/4/2024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4235B-E2AB-408D-9AC2-0419276221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7BCF-9A6B-41B2-954A-83BF108F63A7}" type="datetimeFigureOut">
              <a:rPr lang="en-US" smtClean="0"/>
              <a:pPr/>
              <a:t>2/4/2024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4235B-E2AB-408D-9AC2-0419276221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7BCF-9A6B-41B2-954A-83BF108F63A7}" type="datetimeFigureOut">
              <a:rPr lang="en-US" smtClean="0"/>
              <a:pPr/>
              <a:t>2/4/2024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4235B-E2AB-408D-9AC2-0419276221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7BCF-9A6B-41B2-954A-83BF108F63A7}" type="datetimeFigureOut">
              <a:rPr lang="en-US" smtClean="0"/>
              <a:pPr/>
              <a:t>2/4/2024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4235B-E2AB-408D-9AC2-0419276221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7BCF-9A6B-41B2-954A-83BF108F63A7}" type="datetimeFigureOut">
              <a:rPr lang="en-US" smtClean="0"/>
              <a:pPr/>
              <a:t>2/4/2024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4235B-E2AB-408D-9AC2-0419276221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7BCF-9A6B-41B2-954A-83BF108F63A7}" type="datetimeFigureOut">
              <a:rPr lang="en-US" smtClean="0"/>
              <a:pPr/>
              <a:t>2/4/2024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DB4235B-E2AB-408D-9AC2-0419276221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4837BCF-9A6B-41B2-954A-83BF108F63A7}" type="datetimeFigureOut">
              <a:rPr lang="en-US" smtClean="0"/>
              <a:pPr/>
              <a:t>2/4/2024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EDB4235B-E2AB-408D-9AC2-0419276221B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200400"/>
            <a:ext cx="7620000" cy="1828800"/>
          </a:xfrm>
        </p:spPr>
        <p:txBody>
          <a:bodyPr>
            <a:noAutofit/>
          </a:bodyPr>
          <a:lstStyle/>
          <a:p>
            <a:r>
              <a:rPr lang="sr-Cyrl-RS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Интерпрофесионално образовање</a:t>
            </a:r>
          </a:p>
          <a:p>
            <a:r>
              <a:rPr lang="sr-Cyrl-RS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Школска 2023./2024.год.</a:t>
            </a:r>
          </a:p>
          <a:p>
            <a:endParaRPr lang="sr-Cyrl-RS" sz="2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др Анита Сарић</a:t>
            </a:r>
            <a:endParaRPr lang="sr-Latn-RS" sz="2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sr-Latn-RS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mr </a:t>
            </a:r>
            <a:r>
              <a:rPr lang="sr-Latn-RS" sz="2000" b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sr-Latn-RS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Катарина Ђорђевић</a:t>
            </a:r>
            <a:endParaRPr lang="en-US" sz="2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Users\Asus\Desktop\prikazi slučajeva\logci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52401"/>
            <a:ext cx="8439150" cy="114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Липосолубилност локалног анестетика највећим делом одређује токсичност локалног анестетика, јер се са порастом липосолубилности повећава токсичност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Примењени у  малим дозама, сви локални анестетици показују антиконвулзивни  и седативни ефекат, а неки и антиаритмогени (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vi-VN" sz="2200" dirty="0">
                <a:latin typeface="Times New Roman" pitchFamily="18" charset="0"/>
                <a:cs typeface="Times New Roman" pitchFamily="18" charset="0"/>
              </a:rPr>
              <a:t>idokain 1%).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Од укупног волумена убризганог локалног анестетика, мање од 3 % пролази кроз нерв, док остатак д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спе у системску циркулацију у периоду мањем од 1 сат.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Процењује се да се системска токсичност на локалне анестетике јавља код 1 на 1000 пацијената.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Већина случајева се дешава у болничким условима (око 60 %), док се у амбулантним условима региструје код око 40 % пацијената.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Знаци и симптоми системске токсичности јављају се у року од 1-5 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min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од примене локалног анестетика.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Тешке клиничке манифестације системске токсичности локалних анестетика могу се јавити и 6 сати, након примене  локалног анестетика.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524000"/>
            <a:ext cx="7772400" cy="4572000"/>
          </a:xfrm>
        </p:spPr>
        <p:txBody>
          <a:bodyPr>
            <a:normAutofit/>
          </a:bodyPr>
          <a:lstStyle/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Неалергијске токсичне системске реакције на локалне анестетике настају због:</a:t>
            </a:r>
          </a:p>
          <a:p>
            <a:pPr>
              <a:buFont typeface="Arial" pitchFamily="34" charset="0"/>
              <a:buChar char="•"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акциденталног предозирања</a:t>
            </a:r>
          </a:p>
          <a:p>
            <a:pPr>
              <a:buFont typeface="Arial" pitchFamily="34" charset="0"/>
              <a:buChar char="•"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пребрзог давања анестетика</a:t>
            </a:r>
          </a:p>
          <a:p>
            <a:pPr>
              <a:buFont typeface="Arial" pitchFamily="34" charset="0"/>
              <a:buChar char="•"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интравенског давања анестетика (брза реапсорпција)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Asus\Desktop\dr Marina\vakcina_070815_tw10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3733800"/>
            <a:ext cx="4191000" cy="274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sr-Cyrl-RS" dirty="0"/>
          </a:p>
          <a:p>
            <a:pPr>
              <a:buNone/>
            </a:pP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914400" y="2362200"/>
            <a:ext cx="2971800" cy="3962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Cyrl-RS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ЗАХВАЋЕНОСТ ЦЕНТРАЛНОГ НЕРВНОГ СИСТЕМА</a:t>
            </a:r>
          </a:p>
          <a:p>
            <a:endParaRPr lang="sr-Cyrl-RS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 ЗУЈАЊЕ У УШИМА</a:t>
            </a:r>
          </a:p>
          <a:p>
            <a:pPr>
              <a:buFont typeface="Arial" pitchFamily="34" charset="0"/>
              <a:buChar char="•"/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МЕТАЛНИ УКУС У УСТИМА И УТРНУЛОСТ</a:t>
            </a:r>
          </a:p>
          <a:p>
            <a:pPr>
              <a:buFont typeface="Arial" pitchFamily="34" charset="0"/>
              <a:buChar char="•"/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 ПЕЦКАЊЕ ПО ТЕЛУ</a:t>
            </a:r>
          </a:p>
          <a:p>
            <a:pPr>
              <a:buFont typeface="Arial" pitchFamily="34" charset="0"/>
              <a:buChar char="•"/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 ПОСПАНОСТ</a:t>
            </a:r>
          </a:p>
          <a:p>
            <a:pPr>
              <a:buFont typeface="Arial" pitchFamily="34" charset="0"/>
              <a:buChar char="•"/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ДЕЗОРЈЕНТАЦИЈА</a:t>
            </a:r>
          </a:p>
          <a:p>
            <a:pPr>
              <a:buFont typeface="Arial" pitchFamily="34" charset="0"/>
              <a:buChar char="•"/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КОНВУЛЗИЈЕ</a:t>
            </a:r>
          </a:p>
          <a:p>
            <a:pPr>
              <a:buFont typeface="Arial" pitchFamily="34" charset="0"/>
              <a:buChar char="•"/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ТРЕМОР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029200" y="2362200"/>
            <a:ext cx="2971800" cy="2895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Cyrl-RS" sz="1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ЗАХВАЋЕНОСТ</a:t>
            </a:r>
          </a:p>
          <a:p>
            <a:r>
              <a:rPr lang="sr-Cyrl-RS" sz="1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КАРДИОВАСКУЛАРНОГ СИСТЕМА</a:t>
            </a:r>
          </a:p>
          <a:p>
            <a:endParaRPr lang="sr-Cyrl-RS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 ПОРЕМЕЋАЈИ СРЧАНОГ РИТМА</a:t>
            </a:r>
          </a:p>
          <a:p>
            <a:pPr>
              <a:buFont typeface="Arial" pitchFamily="34" charset="0"/>
              <a:buChar char="•"/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 ХИПОТЕНЗИЈА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Код примене  високих концентрација локалних анестетика, како серумска концентрација расте могу настати:</a:t>
            </a:r>
          </a:p>
          <a:p>
            <a:pPr>
              <a:buFont typeface="Arial" pitchFamily="34" charset="0"/>
              <a:buChar char="•"/>
            </a:pPr>
            <a:r>
              <a:rPr lang="sr-Cyrl-RS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застој дисања</a:t>
            </a:r>
          </a:p>
          <a:p>
            <a:pPr>
              <a:buFont typeface="Arial" pitchFamily="34" charset="0"/>
              <a:buChar char="•"/>
            </a:pPr>
            <a:r>
              <a:rPr lang="sr-Cyrl-RS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кардиоваскуларни колапс</a:t>
            </a:r>
          </a:p>
          <a:p>
            <a:pPr>
              <a:buFont typeface="Arial" pitchFamily="34" charset="0"/>
              <a:buChar char="•"/>
            </a:pPr>
            <a:r>
              <a:rPr lang="sr-Cyrl-RS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кома</a:t>
            </a:r>
          </a:p>
          <a:p>
            <a:pPr>
              <a:buFont typeface="Arial" pitchFamily="34" charset="0"/>
              <a:buChar char="•"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Код малог броја пацијената након примене локалних анестетика може настати </a:t>
            </a:r>
            <a:r>
              <a:rPr lang="sr-Cyrl-RS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метхемоглобинемија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sr-Cyrl-RS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АУТОНОМНЕ-ПСИХОГЕНЕ РЕАКЦИЈЕ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Најчешће  реакције,  које нису везане за дејство самог анестетика.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Код одређеног броја болесника интолерантних на страх, бол или непријатне мирисе у ординацији, може доћи до ексцитације вегетативног нервног система, симпатикуса и парасимпатикуса са вазовагалном манифестацијом.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Особа је бледа, обливена хладним знојем, најчешће брадикардична, осим ако је јаче надражен симпатикус, тада се јавља тахикардија.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r>
              <a:rPr lang="sr-Cyrl-RS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АУТОНОМНЕ-ПСИХОГЕНЕ РЕАКЦИЈЕ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Пад крвног притиска настаје због вагусне вазодилатације  спланхничког дела крвотока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Због хипоксије коре великог мозга долази до краткотрајног губитка свести, поменутом могу да претходе замагљење вида, мучнина и отежано дисање.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Психогена реакција праћена је узнемиреношћу, знојењем, вртоглавицом.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R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sr-Cyrl-RS" sz="2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ТОКСИЧНЕ РЕАКЦИЈЕ НА ЛОКАЛНЕ АНЕСТЕТИКЕ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Могу бити последица реакције на сам локални анестетик или на вазоконстриктор, који се уобичајено налази у локалним анестетичким растворима.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Дистрибуција локалног анестетика у органе зависи од њихове прокрвљености, тако да су густо васкуларизовани органи, као што су мозак, срце, плућа, јетра и бубрези, највише изложени деловању неметаболисаног локалног анестетика.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endParaRPr lang="en-US" dirty="0"/>
          </a:p>
          <a:p>
            <a:r>
              <a:rPr lang="sr-Cyrl-RS" sz="2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АЛЕРГИЈСКЕ РЕАКЦИЈЕ НА ЛОКАЛНЕ АНЕСТЕТИКЕ</a:t>
            </a:r>
          </a:p>
          <a:p>
            <a:pPr>
              <a:buFont typeface="Arial" pitchFamily="34" charset="0"/>
              <a:buChar char="•"/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Врло су ретке.</a:t>
            </a:r>
            <a:endParaRPr lang="sr-Cyrl-RS" sz="2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Естарски локални анестетици имају већи алергијски потенцијал од амидних, због свог метаболита параамино-бензоеве киселине.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Код топикалне примене естарских локалних анестетика, најчешће се развија 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IV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тип преосетљивости тј. контактни дерматитис, који се манифестује еритемом, сврабом, макуло-папулозном оспом.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Овај тип одложене реакције дешава се посредством Т лимфоцита, у периоду 12-72 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h,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од изложености алергену, али се први симптоми могу појавити већ 2 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, након изложености.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Код примене амидних локалних анестетика овај тип реакције јавља се знатно ређе.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b="1" dirty="0">
              <a:solidFill>
                <a:srgbClr val="002060"/>
              </a:solidFill>
            </a:endParaRPr>
          </a:p>
          <a:p>
            <a:r>
              <a:rPr lang="sr-Cyrl-R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Тахифилакса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Појава толеранције (нереаговања) на лек који је примењен више пута. 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После примене локалних анестетика повећане су шансе за развој тахифилаксе, ако се нервна активност делимично успоставила пре поновљене примене локалног анестетика.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ЛОКАЛНИ АНЕСТЕТИЦИ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1884.год.  офталмолог 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Carll Koler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, први пут је употребио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Kokain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као локални анестетик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1904.год. синтетисан је 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Prokain (Novokain)</a:t>
            </a:r>
            <a:endParaRPr lang="sr-Cyrl-RS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најчешће коришћени лекови  у стоматолошкој и медицинској пракси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користе се и у козметичке сврхе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процењује се да око шест милиона људи свакодневно прими неки анестетик</a:t>
            </a:r>
            <a:endParaRPr lang="sr-Latn-RS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Код токсичности локалних анестетика увек треба узети у обзир старост пацијента, здравствено стање, као и метаболите лекова.  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У плазми су локални анестетици везани за албумин.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Код пацијената са тешким оштећењем бубрега може да постоји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повећан ризик од токсичности,  обзиром да имају смањен клиренс,  зато је препорука смањити стандардну дозу за 10-20 %, зависно од тежине бубрежне инсуфицијенције.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Труднице, особе старије од 65 година, пацијенти са хепатичном инсуфицијенцијом и пацијенти са срчаном инсуфицијенцијом су у повећаном ризику од системске токсичности на локалне  анестетике.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RS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Применити минималну ефективну дозу.</a:t>
            </a:r>
          </a:p>
          <a:p>
            <a:pPr>
              <a:buNone/>
            </a:pPr>
            <a:endParaRPr lang="sr-Cyrl-RS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Упозорити пацијенте да одмах пријаве симптоме и знаке системске токсичности на локалне анестетике.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772400" cy="1143000"/>
          </a:xfrm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762000" y="1447800"/>
          <a:ext cx="7772400" cy="394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lang="sr-Cyrl-RS" dirty="0">
                          <a:latin typeface="Times New Roman" pitchFamily="18" charset="0"/>
                          <a:cs typeface="Times New Roman" pitchFamily="18" charset="0"/>
                        </a:rPr>
                        <a:t>Максималне</a:t>
                      </a:r>
                      <a:r>
                        <a:rPr lang="sr-Cyrl-RS" baseline="0" dirty="0">
                          <a:latin typeface="Times New Roman" pitchFamily="18" charset="0"/>
                          <a:cs typeface="Times New Roman" pitchFamily="18" charset="0"/>
                        </a:rPr>
                        <a:t> препоручене дозе локалних анестетика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b="1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самостално</a:t>
                      </a:r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b="1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са </a:t>
                      </a:r>
                      <a:r>
                        <a:rPr lang="sr-Latn-RS" b="1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EPINEFRINOM</a:t>
                      </a:r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Latn-RS" b="1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BUPIVAKAIN</a:t>
                      </a:r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RS" b="1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mg/kg</a:t>
                      </a:r>
                      <a:r>
                        <a:rPr lang="sr-Latn-RS" b="1" baseline="0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b="1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mg/kg</a:t>
                      </a:r>
                      <a:r>
                        <a:rPr lang="sr-Latn-RS" b="1" baseline="0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Latn-RS" b="1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LIDOKAIN</a:t>
                      </a:r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b="1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 mg/kg</a:t>
                      </a:r>
                      <a:r>
                        <a:rPr lang="sr-Latn-RS" b="1" baseline="0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b="1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mg/kg</a:t>
                      </a:r>
                      <a:r>
                        <a:rPr lang="sr-Latn-RS" b="1" baseline="0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Latn-RS" b="1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ROPIVAKAIN</a:t>
                      </a:r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b="1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mg/kg</a:t>
                      </a:r>
                      <a:r>
                        <a:rPr lang="sr-Latn-RS" b="1" baseline="0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b="1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mg/kg</a:t>
                      </a:r>
                      <a:r>
                        <a:rPr lang="sr-Latn-RS" b="1" baseline="0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Latn-RS" b="1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PRILOKAIN</a:t>
                      </a:r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b="1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mg/kg</a:t>
                      </a:r>
                      <a:r>
                        <a:rPr lang="sr-Latn-RS" b="1" baseline="0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b="1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 mg/kg</a:t>
                      </a:r>
                      <a:r>
                        <a:rPr lang="sr-Latn-RS" b="1" baseline="0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Latn-RS" b="1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MEPIVAKAIN</a:t>
                      </a:r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b="1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 mg/kg</a:t>
                      </a:r>
                      <a:r>
                        <a:rPr lang="sr-Latn-RS" b="1" baseline="0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b="1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mg/kg</a:t>
                      </a:r>
                      <a:r>
                        <a:rPr lang="sr-Latn-RS" b="1" baseline="0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Акцидентална  интраваскуларна примена великих доза локалних анестетика  је главни окидач њихове системске токсичности.</a:t>
            </a:r>
          </a:p>
          <a:p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Техника спорог убризгавања (&lt;1 ml/s) са честим аспирацијама и ултразвучним навођењем за блокад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 периферних нерава може смањити вероватноћу за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системску токсичност локалних анестетика.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sr-Cyrl-RS" dirty="0"/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Прва линија лечења системске токсичности локалних анестетика је 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липидна емулзија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економична, лако се добија и широко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је 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распрострањена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њена примена).</a:t>
            </a:r>
          </a:p>
          <a:p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Након употребе, инциденца интубације се смањује и скраћује се време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лечења 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проведено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у јединици 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интензивне неге. </a:t>
            </a:r>
            <a:endParaRPr lang="sr-Cyrl-RS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Познавање в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рст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 и доз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 локалног анестетика,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као и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 технике блокаде нерава,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уз 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физичк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 спремност повезани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су 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са успехом локалне анестез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ије.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Код испољене реакције на локални анестетик при следећој примени изабрати алтернативни анестетик.</a:t>
            </a:r>
            <a:endParaRPr lang="sr-Latn-RS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RS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Ако не постоји могућност примене алтернативног локалног анестетика, онда спровести 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in vivo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дозно провокациони тест (са препаратима који не садрже вазоконстриктор).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Уколико приликом извођења дозно-провокационог теста не дође до раних алергијских и других нежељених реакција, тест се сматра негативним, и испитивани локални анестетик се може користити у препорученој дози према важећим индикацијма.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05887D-7752-41F7-E68F-E9A061315E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E4103B-65C7-ED3F-20F7-6FB43958FA10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81000" y="1447800"/>
            <a:ext cx="8610600" cy="5257800"/>
          </a:xfrm>
        </p:spPr>
        <p:txBody>
          <a:bodyPr>
            <a:normAutofit/>
          </a:bodyPr>
          <a:lstStyle/>
          <a:p>
            <a:r>
              <a:rPr lang="sr-Cyrl-RS" sz="23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ИНДИКАЦИЈЕ ЗА ПРИМЕНУ ЛОКАЛНИХ АНЕСТЕТИКА</a:t>
            </a:r>
          </a:p>
          <a:p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Спречавање акутног бола приликом мање хируршке интервенције које се могу извести при очуваној свести; лечење срчаних аритмија (</a:t>
            </a:r>
            <a:r>
              <a:rPr lang="sr-Cyrl-RS" sz="22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лидокаин</a:t>
            </a:r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 ублажавање хроничног бола</a:t>
            </a:r>
          </a:p>
          <a:p>
            <a:pPr lvl="1"/>
            <a:r>
              <a:rPr lang="sr-Cyrl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Површинска анестезија: у облику раствора или гела на </a:t>
            </a:r>
            <a:r>
              <a:rPr lang="sr-Cyrl-RS" sz="20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слузницама</a:t>
            </a:r>
            <a:r>
              <a:rPr lang="sr-Cyrl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ока, ждрела, уста, гениталног тракта (</a:t>
            </a:r>
            <a:r>
              <a:rPr lang="sr-Cyrl-RS" sz="20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бензокаин</a:t>
            </a:r>
            <a:r>
              <a:rPr lang="sr-Cyrl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0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тетракаин</a:t>
            </a:r>
            <a:r>
              <a:rPr lang="sr-Cyrl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0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бупивакаин</a:t>
            </a:r>
            <a:r>
              <a:rPr lang="sr-Cyrl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/>
            <a:r>
              <a:rPr lang="sr-Cyrl-RS" sz="20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Инфилтрациона</a:t>
            </a:r>
            <a:r>
              <a:rPr lang="sr-Cyrl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анестезија: </a:t>
            </a:r>
            <a:r>
              <a:rPr lang="sr-Cyrl-RS" sz="20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супкутано</a:t>
            </a:r>
            <a:r>
              <a:rPr lang="sr-Cyrl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или интрамускуларно на самом месту операције, нпр. код екстракције зуба (</a:t>
            </a:r>
            <a:r>
              <a:rPr lang="sr-Cyrl-RS" sz="20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лидокаин</a:t>
            </a:r>
            <a:r>
              <a:rPr lang="sr-Cyrl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0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бупивакаин</a:t>
            </a:r>
            <a:r>
              <a:rPr lang="sr-Cyrl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0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прокаин</a:t>
            </a:r>
            <a:r>
              <a:rPr lang="sr-Cyrl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обично са </a:t>
            </a:r>
            <a:r>
              <a:rPr lang="sr-Cyrl-RS" sz="20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вазоконстриктором</a:t>
            </a:r>
            <a:r>
              <a:rPr lang="sr-Cyrl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/>
            <a:r>
              <a:rPr lang="sr-Cyrl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Блок анестезија: поред нервног стабла или плексуса, чиме се остварује анестезија целог региона </a:t>
            </a:r>
            <a:r>
              <a:rPr lang="sr-Cyrl-RS" sz="20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инервисаног</a:t>
            </a:r>
            <a:r>
              <a:rPr lang="sr-Cyrl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тим нервним структурама (</a:t>
            </a:r>
            <a:r>
              <a:rPr lang="sr-Cyrl-RS" sz="20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лидокаин</a:t>
            </a:r>
            <a:r>
              <a:rPr lang="sr-Cyrl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0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бупивакаин</a:t>
            </a:r>
            <a:r>
              <a:rPr lang="sr-Cyrl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0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прокаин</a:t>
            </a:r>
            <a:r>
              <a:rPr lang="sr-Cyrl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/>
            <a:r>
              <a:rPr lang="sr-Cyrl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Спинална анестезија: у </a:t>
            </a:r>
            <a:r>
              <a:rPr lang="sr-Cyrl-RS" sz="20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субарахноидни</a:t>
            </a:r>
            <a:r>
              <a:rPr lang="sr-Cyrl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простор испод дуре</a:t>
            </a:r>
          </a:p>
          <a:p>
            <a:pPr lvl="1"/>
            <a:r>
              <a:rPr lang="sr-Cyrl-RS" sz="20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Епидурална</a:t>
            </a:r>
            <a:r>
              <a:rPr lang="sr-Cyrl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анестезија: изнад дуре, анестезија захвата органе мале карлице и доње екстремитете</a:t>
            </a:r>
          </a:p>
          <a:p>
            <a:endParaRPr lang="en-US" sz="2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B84EE35-D52F-ED42-D2E7-3BCD2D5D1F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7798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37C8A1-D4C4-EFA2-2896-DAF91BAC6D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2E0EBD-D602-9D10-3E7D-1BC3144D1B2D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762000" y="1447800"/>
            <a:ext cx="8153400" cy="5029200"/>
          </a:xfrm>
        </p:spPr>
        <p:txBody>
          <a:bodyPr>
            <a:normAutofit/>
          </a:bodyPr>
          <a:lstStyle/>
          <a:p>
            <a:r>
              <a:rPr lang="sr-Cyrl-RS" sz="24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ФАРМАКОКИНЕТИКА ЛОКАЛНИХ АНЕСТЕТИКА</a:t>
            </a:r>
          </a:p>
          <a:p>
            <a:r>
              <a:rPr lang="sr-Cyrl-RS" sz="22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Липосолубилност</a:t>
            </a:r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је једна од најзначајнијих особина која одређује карактеристике лека на месту деловања </a:t>
            </a:r>
          </a:p>
          <a:p>
            <a:pPr lvl="1"/>
            <a:r>
              <a:rPr lang="sr-Cyrl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већа </a:t>
            </a:r>
            <a:r>
              <a:rPr lang="sr-Cyrl-RS" sz="20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липосолубилност</a:t>
            </a:r>
            <a:r>
              <a:rPr lang="sr-Cyrl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подразумева бољу пенетрацију лека кроз мембрану </a:t>
            </a:r>
            <a:r>
              <a:rPr lang="sr-Cyrl-RS" sz="20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неурона</a:t>
            </a:r>
            <a:endParaRPr lang="sr-Cyrl-RS" sz="20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sr-Cyrl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разлике у </a:t>
            </a:r>
            <a:r>
              <a:rPr lang="sr-Cyrl-RS" sz="20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липосолубилности</a:t>
            </a:r>
            <a:r>
              <a:rPr lang="sr-Cyrl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између лекова-различита јачина дејства локалних анестетика</a:t>
            </a:r>
          </a:p>
          <a:p>
            <a:pPr lvl="1"/>
            <a:r>
              <a:rPr lang="sr-Cyrl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нпр. </a:t>
            </a:r>
            <a:r>
              <a:rPr lang="sr-Cyrl-RS" sz="20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бупивакаин</a:t>
            </a:r>
            <a:r>
              <a:rPr lang="sr-Cyrl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је </a:t>
            </a:r>
            <a:r>
              <a:rPr lang="sr-Cyrl-RS" sz="20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липосолубилнији</a:t>
            </a:r>
            <a:r>
              <a:rPr lang="sr-Cyrl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sr-Cyrl-RS" sz="20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потентнији</a:t>
            </a:r>
            <a:r>
              <a:rPr lang="sr-Cyrl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анестетик од </a:t>
            </a:r>
            <a:r>
              <a:rPr lang="sr-Cyrl-RS" sz="20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артикаина</a:t>
            </a:r>
            <a:r>
              <a:rPr lang="sr-Cyrl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RS" sz="20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бупивакаин</a:t>
            </a:r>
            <a:r>
              <a:rPr lang="sr-Cyrl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0,5%, </a:t>
            </a:r>
            <a:r>
              <a:rPr lang="sr-Cyrl-RS" sz="20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артикаин</a:t>
            </a:r>
            <a:r>
              <a:rPr lang="sr-Cyrl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4%)</a:t>
            </a:r>
          </a:p>
          <a:p>
            <a:pPr marL="320040" lvl="1" indent="0">
              <a:buNone/>
            </a:pPr>
            <a:endParaRPr lang="sr-Cyrl-R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31581E8-5B66-D48F-0B10-F75CD4BCA1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342404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4AE07A-1412-C966-7062-034CCA584C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1A16C6-9EB4-CA8D-E0A6-D4752A63E167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762000" y="1447800"/>
            <a:ext cx="8153400" cy="4876800"/>
          </a:xfrm>
        </p:spPr>
        <p:txBody>
          <a:bodyPr>
            <a:normAutofit/>
          </a:bodyPr>
          <a:lstStyle/>
          <a:p>
            <a:r>
              <a:rPr lang="sr-Cyrl-RS" sz="24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ФАРМАКОКИНЕТИКА ЛОКАЛНИХ АНЕСТЕТИКА</a:t>
            </a:r>
            <a:endParaRPr lang="sr-Cyrl-RS" sz="22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Однос јонизованих и </a:t>
            </a:r>
            <a:r>
              <a:rPr lang="sr-Cyrl-RS" sz="22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нејонизованих</a:t>
            </a:r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молекула на месту дејства утиче на брзину настанка ефекта лека</a:t>
            </a:r>
          </a:p>
          <a:p>
            <a:pPr lvl="1"/>
            <a:r>
              <a:rPr lang="sr-Cyrl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зависи од </a:t>
            </a:r>
            <a:r>
              <a:rPr lang="sr-Latn-RS" sz="20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pKa</a:t>
            </a:r>
            <a:r>
              <a:rPr lang="sr-Latn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локалног анестетика и </a:t>
            </a:r>
            <a:r>
              <a:rPr lang="sr-Latn-RS" sz="20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sr-Latn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средине</a:t>
            </a:r>
          </a:p>
          <a:p>
            <a:pPr lvl="1"/>
            <a:r>
              <a:rPr lang="sr-Cyrl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ниже вредности </a:t>
            </a:r>
            <a:r>
              <a:rPr lang="sr-Latn-RS" sz="20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pKa</a:t>
            </a:r>
            <a:r>
              <a:rPr lang="sr-Latn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указују на мању јонизацију молекула лека при физиолошким вредностима </a:t>
            </a:r>
            <a:r>
              <a:rPr lang="sr-Latn-RS" sz="20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sr-Cyrl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молекул је више </a:t>
            </a:r>
            <a:r>
              <a:rPr lang="sr-Cyrl-RS" sz="20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липофилан</a:t>
            </a:r>
            <a:r>
              <a:rPr lang="sr-Cyrl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па је боља пенетрација кроз ћелијску мембрану</a:t>
            </a:r>
          </a:p>
          <a:p>
            <a:pPr lvl="1"/>
            <a:r>
              <a:rPr lang="sr-Cyrl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 друге стране, лекови са вишим вредностима </a:t>
            </a:r>
            <a:r>
              <a:rPr lang="sr-Latn-RS" sz="20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pKa</a:t>
            </a:r>
            <a:r>
              <a:rPr lang="sr-Cyrl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су у већем проценту јонизовани у унутрашњости ћелије, па лакше блокирају натријумске канале (спорији почетак, али и престанак дејства) </a:t>
            </a:r>
          </a:p>
          <a:p>
            <a:pPr lvl="1"/>
            <a:r>
              <a:rPr lang="sr-Cyrl-RS" sz="20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ацидоза</a:t>
            </a:r>
            <a:r>
              <a:rPr lang="sr-Cyrl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повећава </a:t>
            </a:r>
            <a:r>
              <a:rPr lang="sr-Cyrl-RS" sz="20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јонизованост</a:t>
            </a:r>
            <a:r>
              <a:rPr lang="sr-Cyrl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молекула лека (додавање базних раствора, пуфера или бикарбоната препаратима локалних анестетика како би се повећала </a:t>
            </a:r>
            <a:r>
              <a:rPr lang="sr-Cyrl-RS" sz="20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нејонизованост</a:t>
            </a:r>
            <a:r>
              <a:rPr lang="sr-Cyrl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687080B-F8DE-14C0-E736-06E53DC502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73171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0CF47A-02BE-9A5E-F8C7-DA8B332EF2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87A9C2-1E44-D287-D1C5-428753CAA84E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838200" y="1447800"/>
            <a:ext cx="8001000" cy="4953000"/>
          </a:xfrm>
        </p:spPr>
        <p:txBody>
          <a:bodyPr>
            <a:normAutofit lnSpcReduction="10000"/>
          </a:bodyPr>
          <a:lstStyle/>
          <a:p>
            <a:r>
              <a:rPr lang="sr-Cyrl-RS" sz="24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ФАРМАКОКИНЕТИКА ЛОКАЛНИХ АНЕСТЕТИКА</a:t>
            </a:r>
          </a:p>
          <a:p>
            <a:r>
              <a:rPr lang="sr-Cyrl-RS" sz="22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Вазоконстриктор</a:t>
            </a:r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(адреналин) се обично додаје растворима локалних анестетика како би се смањила апсорпција и елиминација лека</a:t>
            </a:r>
          </a:p>
          <a:p>
            <a:pPr lvl="1"/>
            <a:r>
              <a:rPr lang="sr-Cyrl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продужава се трајање дејства лека</a:t>
            </a:r>
          </a:p>
          <a:p>
            <a:pPr lvl="1"/>
            <a:r>
              <a:rPr lang="sr-Cyrl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смањује се ризик од системске токсичности лека</a:t>
            </a:r>
          </a:p>
          <a:p>
            <a:endParaRPr lang="sr-Cyrl-RS" sz="22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Постојање </a:t>
            </a:r>
            <a:r>
              <a:rPr lang="sr-Cyrl-RS" sz="22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естарске</a:t>
            </a:r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или </a:t>
            </a:r>
            <a:r>
              <a:rPr lang="sr-Cyrl-RS" sz="22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амидне</a:t>
            </a:r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везе у молекулу локалног анестетика одређује начин </a:t>
            </a:r>
            <a:r>
              <a:rPr lang="sr-Cyrl-RS" sz="22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метаболисања</a:t>
            </a:r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елиминације лека из организма</a:t>
            </a:r>
          </a:p>
          <a:p>
            <a:pPr lvl="1"/>
            <a:r>
              <a:rPr lang="sr-Cyrl-RS" sz="20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естарски</a:t>
            </a:r>
            <a:r>
              <a:rPr lang="sr-Cyrl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локални анестетици се брзо разлажу дејством </a:t>
            </a:r>
            <a:r>
              <a:rPr lang="sr-Cyrl-RS" sz="20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псеудохолин-естеразе</a:t>
            </a:r>
            <a:r>
              <a:rPr lang="sr-Cyrl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из крвне плазме (системска токсичност ретка)-дејство траје краће, око 45 минута</a:t>
            </a:r>
          </a:p>
          <a:p>
            <a:pPr lvl="1"/>
            <a:r>
              <a:rPr lang="sr-Cyrl-RS" sz="20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амидни</a:t>
            </a:r>
            <a:r>
              <a:rPr lang="sr-Cyrl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локални анестетици се </a:t>
            </a:r>
            <a:r>
              <a:rPr lang="sr-Cyrl-RS" sz="20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метаболишу</a:t>
            </a:r>
            <a:r>
              <a:rPr lang="sr-Cyrl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јетри процесом </a:t>
            </a:r>
            <a:r>
              <a:rPr lang="sr-Cyrl-RS" sz="20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деалкилације</a:t>
            </a:r>
            <a:r>
              <a:rPr lang="sr-Cyrl-RS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хидролизе-дејство траје дуже, око 1-1,5 сат  </a:t>
            </a:r>
          </a:p>
          <a:p>
            <a:pPr lvl="1"/>
            <a:endParaRPr lang="sr-Cyrl-R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Cyrl-RS" dirty="0"/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F46712C-AEA3-312E-B6F7-9FCDF7F0C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238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800600"/>
          </a:xfrm>
        </p:spPr>
        <p:txBody>
          <a:bodyPr>
            <a:normAutofit fontScale="92500" lnSpcReduction="10000"/>
          </a:bodyPr>
          <a:lstStyle/>
          <a:p>
            <a:r>
              <a:rPr lang="sr-Cyrl-R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ЛОКАЛНИ АНЕСТЕТИЦИ</a:t>
            </a:r>
          </a:p>
          <a:p>
            <a:endParaRPr lang="sr-Cyrl-RS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endParaRPr lang="sr-Cyrl-R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Естарски локални анестетици се метаболишу преко крвне плазме, помоћу псеудохолин-естеразе до парааминобензоеве киселине.</a:t>
            </a:r>
          </a:p>
          <a:p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Амидни локални анестетици се метаболишу у јетри до неактивних супстанци. </a:t>
            </a:r>
            <a:endParaRPr lang="sr-Cyrl-RS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990600" y="1905000"/>
            <a:ext cx="3124200" cy="2209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Cyrl-RS" b="1" dirty="0">
              <a:solidFill>
                <a:srgbClr val="FFFF00"/>
              </a:solidFill>
            </a:endParaRPr>
          </a:p>
          <a:p>
            <a:pPr algn="ctr"/>
            <a:r>
              <a:rPr lang="sr-Cyrl-RS" b="1" dirty="0">
                <a:solidFill>
                  <a:srgbClr val="FFFF00"/>
                </a:solidFill>
              </a:rPr>
              <a:t>ЕСТАРСКИ ЛОКАЛНИ АНЕСТЕТИЦИ</a:t>
            </a:r>
          </a:p>
          <a:p>
            <a:pPr algn="ctr"/>
            <a:endParaRPr lang="sr-Cyrl-RS" b="1" dirty="0"/>
          </a:p>
          <a:p>
            <a:pPr algn="ctr">
              <a:buFont typeface="Wingdings" pitchFamily="2" charset="2"/>
              <a:buChar char="§"/>
            </a:pPr>
            <a:r>
              <a:rPr lang="sr-Latn-RS" b="1" dirty="0"/>
              <a:t>KOKAIN</a:t>
            </a:r>
          </a:p>
          <a:p>
            <a:pPr algn="ctr">
              <a:buFont typeface="Wingdings" pitchFamily="2" charset="2"/>
              <a:buChar char="§"/>
            </a:pPr>
            <a:r>
              <a:rPr lang="sr-Latn-RS" b="1" dirty="0"/>
              <a:t>PROKAIN</a:t>
            </a:r>
          </a:p>
          <a:p>
            <a:pPr algn="ctr">
              <a:buFont typeface="Wingdings" pitchFamily="2" charset="2"/>
              <a:buChar char="§"/>
            </a:pPr>
            <a:r>
              <a:rPr lang="sr-Latn-RS" b="1" dirty="0"/>
              <a:t>TETRAKAIN</a:t>
            </a:r>
          </a:p>
          <a:p>
            <a:pPr algn="ctr">
              <a:buFont typeface="Wingdings" pitchFamily="2" charset="2"/>
              <a:buChar char="§"/>
            </a:pPr>
            <a:r>
              <a:rPr lang="sr-Latn-RS" b="1" dirty="0"/>
              <a:t>BENZOKAIN</a:t>
            </a:r>
          </a:p>
          <a:p>
            <a:pPr algn="ctr">
              <a:buFont typeface="Wingdings" pitchFamily="2" charset="2"/>
              <a:buChar char="§"/>
            </a:pPr>
            <a:r>
              <a:rPr lang="sr-Latn-RS" b="1" dirty="0"/>
              <a:t>HLOROPROKAIN</a:t>
            </a:r>
          </a:p>
          <a:p>
            <a:pPr algn="ctr"/>
            <a:endParaRPr lang="sr-Latn-RS" b="1" dirty="0"/>
          </a:p>
        </p:txBody>
      </p:sp>
      <p:sp>
        <p:nvSpPr>
          <p:cNvPr id="7" name="Rounded Rectangle 6"/>
          <p:cNvSpPr/>
          <p:nvPr/>
        </p:nvSpPr>
        <p:spPr>
          <a:xfrm>
            <a:off x="5181600" y="1905000"/>
            <a:ext cx="3124200" cy="2209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b="1" dirty="0">
                <a:solidFill>
                  <a:srgbClr val="FFFF00"/>
                </a:solidFill>
              </a:rPr>
              <a:t>АМИДНИ ЛОКАЛНИ АНЕСТЕТИЦИ</a:t>
            </a:r>
          </a:p>
          <a:p>
            <a:pPr algn="ctr"/>
            <a:endParaRPr lang="sr-Latn-RS" b="1" dirty="0"/>
          </a:p>
          <a:p>
            <a:pPr algn="ctr">
              <a:buFont typeface="Wingdings" pitchFamily="2" charset="2"/>
              <a:buChar char="§"/>
            </a:pPr>
            <a:r>
              <a:rPr lang="sr-Latn-RS" b="1" dirty="0"/>
              <a:t> LIDOKAIN</a:t>
            </a:r>
          </a:p>
          <a:p>
            <a:pPr algn="ctr">
              <a:buFont typeface="Wingdings" pitchFamily="2" charset="2"/>
              <a:buChar char="§"/>
            </a:pPr>
            <a:r>
              <a:rPr lang="sr-Latn-RS" b="1" dirty="0"/>
              <a:t>MEPIVAKAIN</a:t>
            </a:r>
          </a:p>
          <a:p>
            <a:pPr algn="ctr">
              <a:buFont typeface="Wingdings" pitchFamily="2" charset="2"/>
              <a:buChar char="§"/>
            </a:pPr>
            <a:r>
              <a:rPr lang="sr-Latn-RS" b="1" dirty="0"/>
              <a:t>BUPIVAKAIN</a:t>
            </a:r>
          </a:p>
          <a:p>
            <a:pPr algn="ctr">
              <a:buFont typeface="Wingdings" pitchFamily="2" charset="2"/>
              <a:buChar char="§"/>
            </a:pPr>
            <a:r>
              <a:rPr lang="sr-Latn-RS" b="1" dirty="0"/>
              <a:t>ETIDOKAIN</a:t>
            </a:r>
            <a:endParaRPr lang="en-US" b="1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5136EA-9D7F-C74B-AC0B-B4BD1A75D8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4D1E22-BDE7-1A9F-BFC7-098251FC418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09600" y="1447800"/>
            <a:ext cx="8458200" cy="4953000"/>
          </a:xfrm>
        </p:spPr>
        <p:txBody>
          <a:bodyPr>
            <a:normAutofit/>
          </a:bodyPr>
          <a:lstStyle/>
          <a:p>
            <a:r>
              <a:rPr lang="sr-Cyrl-RS" sz="24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КЛИНИЧКИ ЗНАЧАЈНЕ ИНТЕРАКЦИЈЕ ЛОКАЛНИХ АНЕСТЕТИКА-ПРИМЕРИ</a:t>
            </a:r>
          </a:p>
          <a:p>
            <a:pPr marL="0" indent="0">
              <a:buNone/>
            </a:pPr>
            <a:r>
              <a:rPr lang="sr-Cyrl-RS" sz="2200" b="1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Лидокаин</a:t>
            </a:r>
            <a:endParaRPr lang="sr-Cyrl-RS" sz="22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sr-Cyrl-RS" sz="22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амјодарон</a:t>
            </a:r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(адитивно системско токсично дејство)</a:t>
            </a:r>
          </a:p>
          <a:p>
            <a:pPr lvl="1"/>
            <a:r>
              <a:rPr lang="sr-Cyrl-RS" sz="22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суксаметонијум</a:t>
            </a:r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(продужена неуромишићна блокада)</a:t>
            </a:r>
          </a:p>
          <a:p>
            <a:pPr lvl="1"/>
            <a:r>
              <a:rPr lang="sr-Cyrl-RS" sz="22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пропранолол</a:t>
            </a:r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sr-Cyrl-RS" sz="22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циметидин</a:t>
            </a:r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смањују </a:t>
            </a:r>
            <a:r>
              <a:rPr lang="sr-Cyrl-RS" sz="22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клиренс</a:t>
            </a:r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2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лидокаина</a:t>
            </a:r>
            <a:endParaRPr lang="sr-Cyrl-RS" sz="22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антивирусни лекови (</a:t>
            </a:r>
            <a:r>
              <a:rPr lang="sr-Cyrl-RS" sz="22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ампренавир</a:t>
            </a:r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2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атазанавир</a:t>
            </a:r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повећавају концентрацију </a:t>
            </a:r>
            <a:r>
              <a:rPr lang="sr-Cyrl-RS" sz="22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лидокаина</a:t>
            </a:r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серуму</a:t>
            </a:r>
          </a:p>
          <a:p>
            <a:pPr lvl="1"/>
            <a:r>
              <a:rPr lang="sr-Cyrl-RS" sz="22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трописетрон</a:t>
            </a:r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(повећан ризик од настанка </a:t>
            </a:r>
            <a:r>
              <a:rPr lang="sr-Cyrl-RS" sz="22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вентрикуларних</a:t>
            </a:r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аритмија)</a:t>
            </a:r>
          </a:p>
          <a:p>
            <a:pPr lvl="1"/>
            <a:r>
              <a:rPr lang="sr-Cyrl-RS" sz="22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флувоксамин</a:t>
            </a:r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инхибира </a:t>
            </a:r>
            <a:r>
              <a:rPr lang="sr-Latn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CYP1A2 </a:t>
            </a:r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повећава концентрацију </a:t>
            </a:r>
            <a:r>
              <a:rPr lang="sr-Cyrl-RS" sz="22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лидокаина</a:t>
            </a:r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плазми</a:t>
            </a:r>
            <a:endParaRPr lang="sr-Cyrl-RS" sz="20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sr-Cyrl-R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sr-Cyrl-R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sr-Cyrl-R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BCDD536-D090-D59D-9AF9-D28FBEEDD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73881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7451D2-4EDA-1ECE-E188-FB0AED3339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6A8D7B-A33B-2507-B70A-B010DCA41053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47700" y="1417638"/>
            <a:ext cx="8305800" cy="5165724"/>
          </a:xfrm>
        </p:spPr>
        <p:txBody>
          <a:bodyPr>
            <a:normAutofit/>
          </a:bodyPr>
          <a:lstStyle/>
          <a:p>
            <a:r>
              <a:rPr lang="sr-Cyrl-RS" sz="24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КЛИНИЧКИ ЗНАЧАЈНЕ ИНТЕРАКЦИЈЕ ЛОКАЛНИХ АНЕСТЕТИКА-ПРИМЕРИ</a:t>
            </a:r>
          </a:p>
          <a:p>
            <a:pPr marL="0" indent="0">
              <a:buNone/>
            </a:pPr>
            <a:r>
              <a:rPr lang="sr-Cyrl-RS" sz="2200" b="1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Бупивакаин</a:t>
            </a:r>
            <a:endParaRPr lang="sr-Cyrl-RS" sz="22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2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лидокаин</a:t>
            </a:r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sr-Cyrl-RS" sz="22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мексилетин</a:t>
            </a:r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(адитивно системско токсично дејство)</a:t>
            </a:r>
          </a:p>
          <a:p>
            <a:pPr marL="0" indent="0">
              <a:buNone/>
            </a:pPr>
            <a:endParaRPr lang="sr-Cyrl-RS" sz="20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Cyrl-RS" sz="2200" b="1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Левобупивакаин</a:t>
            </a:r>
            <a:endParaRPr lang="sr-Cyrl-RS" sz="22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sz="22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амјодарон</a:t>
            </a:r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sr-Cyrl-RS" sz="22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мексилетин</a:t>
            </a:r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(адитивно системско токсично дејство)</a:t>
            </a:r>
          </a:p>
          <a:p>
            <a:r>
              <a:rPr lang="sr-Cyrl-RS" sz="22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кетоконазол</a:t>
            </a:r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инхибира </a:t>
            </a:r>
            <a:r>
              <a:rPr lang="sr-Latn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CYP</a:t>
            </a:r>
            <a:r>
              <a:rPr lang="en-U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3A4 </a:t>
            </a:r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повећава концентрацију </a:t>
            </a:r>
            <a:r>
              <a:rPr lang="sr-Cyrl-RS" sz="22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левобупивакаина</a:t>
            </a:r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плазми</a:t>
            </a:r>
          </a:p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F32CA40-936C-7200-A944-38093F7D09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943138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3C5189-D1E3-C2A8-EDBF-599137D829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628CEE-CCB1-4E52-3AED-16D10170BE5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533400" y="1447800"/>
            <a:ext cx="8382000" cy="5135562"/>
          </a:xfrm>
        </p:spPr>
        <p:txBody>
          <a:bodyPr>
            <a:normAutofit/>
          </a:bodyPr>
          <a:lstStyle/>
          <a:p>
            <a:r>
              <a:rPr lang="sr-Cyrl-RS" sz="24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КЛИНИЧКИ ЗНАЧАЈНЕ ИНТЕРАКЦИЈЕ ЛОКАЛНИХ АНЕСТЕТИКА-ПРИМЕРИ</a:t>
            </a:r>
          </a:p>
          <a:p>
            <a:pPr marL="0" indent="0">
              <a:buNone/>
            </a:pPr>
            <a:r>
              <a:rPr lang="sr-Cyrl-RS" sz="2200" b="1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Мепивакаин</a:t>
            </a:r>
            <a:r>
              <a:rPr lang="sr-Cyrl-RS" sz="2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(+адреналин)</a:t>
            </a:r>
          </a:p>
          <a:p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ТЦА, МАО инхибитори, </a:t>
            </a:r>
            <a:r>
              <a:rPr lang="sr-Cyrl-RS" sz="22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венлафаксин</a:t>
            </a:r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2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милнаципран</a:t>
            </a:r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потенцирају ефекат адреналина</a:t>
            </a:r>
            <a:endParaRPr lang="sr-Cyrl-RS" sz="22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22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Cyrl-RS" sz="2200" b="1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Артикаин</a:t>
            </a:r>
            <a:r>
              <a:rPr lang="sr-Cyrl-RS" sz="22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(+адреналин)</a:t>
            </a:r>
          </a:p>
          <a:p>
            <a:r>
              <a:rPr lang="sr-Cyrl-RS" sz="22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бензодиазепини</a:t>
            </a:r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2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опиоиди</a:t>
            </a:r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(повећан </a:t>
            </a:r>
            <a:r>
              <a:rPr lang="sr-Cyrl-RS" sz="22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депресорни</a:t>
            </a:r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ефекат на ЦНС)</a:t>
            </a:r>
          </a:p>
          <a:p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ТЦА, МАО инхибитори потенцирају дејство адреналина</a:t>
            </a:r>
          </a:p>
          <a:p>
            <a:r>
              <a:rPr lang="sr-Cyrl-RS" sz="22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халотан</a:t>
            </a:r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(повећан ризик од тешке </a:t>
            </a:r>
            <a:r>
              <a:rPr lang="sr-Cyrl-RS" sz="22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вентрикуларне</a:t>
            </a:r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аритмије)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83DD1E5-9B3D-425F-C5FF-FB54E4BB0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17723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1FE2B4-4AD6-538D-FEE4-F181A1BEBF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514024-AF6B-EB4F-4229-A28C3BCE0074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762000" y="1417638"/>
            <a:ext cx="8077200" cy="4953000"/>
          </a:xfrm>
        </p:spPr>
        <p:txBody>
          <a:bodyPr>
            <a:normAutofit/>
          </a:bodyPr>
          <a:lstStyle/>
          <a:p>
            <a:r>
              <a:rPr lang="sr-Cyrl-RS" sz="24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КОНТРАИНДИКАЦИЈЕ</a:t>
            </a:r>
          </a:p>
          <a:p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преосетљивост на лек, примена </a:t>
            </a:r>
            <a:r>
              <a:rPr lang="sr-Cyrl-RS" sz="22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естарских</a:t>
            </a:r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анестетика код </a:t>
            </a:r>
            <a:r>
              <a:rPr lang="sr-Cyrl-RS" sz="22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дефицијенције</a:t>
            </a:r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22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псеудохолин-естераза</a:t>
            </a:r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примена у оштећено ткиво или ткиво под инфламацијом</a:t>
            </a:r>
          </a:p>
          <a:p>
            <a:pPr marL="0" indent="0">
              <a:buNone/>
            </a:pPr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sr-Cyrl-RS" sz="22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епидурална</a:t>
            </a:r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анестезија-менингитис, </a:t>
            </a:r>
            <a:r>
              <a:rPr lang="sr-Cyrl-RS" sz="22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полиомијелитис</a:t>
            </a:r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sz="22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интракранијално</a:t>
            </a:r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крварење, спинални тумори, </a:t>
            </a:r>
            <a:r>
              <a:rPr lang="sr-Cyrl-RS" sz="22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пиогене</a:t>
            </a:r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инфекције коже поред или на месту пункције, </a:t>
            </a:r>
            <a:r>
              <a:rPr lang="sr-Cyrl-RS" sz="22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кардиогени</a:t>
            </a:r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или </a:t>
            </a:r>
            <a:r>
              <a:rPr lang="sr-Cyrl-RS" sz="22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хиповолемијски</a:t>
            </a:r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шок, поремећаји коагулације, </a:t>
            </a:r>
            <a:r>
              <a:rPr lang="sr-Cyrl-RS" sz="22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антикоагулантна</a:t>
            </a:r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терапија</a:t>
            </a:r>
          </a:p>
          <a:p>
            <a:r>
              <a:rPr lang="sr-Cyrl-RS" sz="24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МЕРЕ ОПРЕЗА</a:t>
            </a:r>
          </a:p>
          <a:p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старије особе, деца, епилепсија, </a:t>
            </a:r>
            <a:r>
              <a:rPr lang="sr-Cyrl-RS" sz="22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кардиоваскуларна</a:t>
            </a:r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обољења, оштећење јетре, </a:t>
            </a:r>
            <a:r>
              <a:rPr lang="sr-Cyrl-RS" sz="22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миастенија</a:t>
            </a:r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гравис, обољења бубрега, </a:t>
            </a:r>
            <a:r>
              <a:rPr lang="sr-Cyrl-RS" sz="2200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амјодарон</a:t>
            </a:r>
            <a:r>
              <a:rPr lang="sr-Cyrl-RS" sz="22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терапији</a:t>
            </a:r>
            <a:endParaRPr lang="en-US" sz="22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DE0B67C-4DF4-E2E7-D828-C989DA31C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165827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01D1A74-8623-1341-D0BB-BB0A55ED02AD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65"/>
          <a:stretch/>
        </p:blipFill>
        <p:spPr>
          <a:xfrm>
            <a:off x="381000" y="1537367"/>
            <a:ext cx="2464095" cy="2362200"/>
          </a:xfr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BDE605A5-9B77-5547-F97D-0EC8A9A69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3C68B41-6901-18DD-86C2-456AC69CB9A8}"/>
              </a:ext>
            </a:extLst>
          </p:cNvPr>
          <p:cNvSpPr txBox="1"/>
          <p:nvPr/>
        </p:nvSpPr>
        <p:spPr>
          <a:xfrm>
            <a:off x="202317" y="3899567"/>
            <a:ext cx="350519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i="1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Лидокаин</a:t>
            </a:r>
            <a:r>
              <a:rPr lang="sr-Cyrl-RS" i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-хлорид 2% 40</a:t>
            </a:r>
            <a:r>
              <a:rPr lang="sr-Latn-RS" i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mg/2ml</a:t>
            </a:r>
          </a:p>
          <a:p>
            <a:r>
              <a:rPr lang="sr-Cyrl-RS" i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 за инјекцију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супресија</a:t>
            </a:r>
            <a:r>
              <a:rPr lang="sr-Cyrl-RS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вентрикуларних</a:t>
            </a:r>
            <a:r>
              <a:rPr lang="sr-Cyrl-RS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екстрасистола</a:t>
            </a:r>
            <a:r>
              <a:rPr lang="sr-Cyrl-RS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тахикардија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локална анестезија, анестезија у стоматологији, самостално или у комбинацији са адреналином</a:t>
            </a:r>
            <a:endParaRPr lang="en-US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4B10264-558C-CFA0-AAA6-6A6EF477421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89" r="9036"/>
          <a:stretch/>
        </p:blipFill>
        <p:spPr>
          <a:xfrm>
            <a:off x="3556881" y="2745405"/>
            <a:ext cx="2490963" cy="230832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04712C6-2E70-E2FF-FC6D-99C5FF6BDFCF}"/>
              </a:ext>
            </a:extLst>
          </p:cNvPr>
          <p:cNvSpPr txBox="1"/>
          <p:nvPr/>
        </p:nvSpPr>
        <p:spPr>
          <a:xfrm>
            <a:off x="3757437" y="5106034"/>
            <a:ext cx="3505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i="1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Лидокаин</a:t>
            </a:r>
            <a:r>
              <a:rPr lang="sr-Cyrl-RS" i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2% - адреналин 40</a:t>
            </a:r>
            <a:r>
              <a:rPr lang="sr-Latn-RS" i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mg/2ml + 0,025mg/2ml</a:t>
            </a:r>
          </a:p>
          <a:p>
            <a:r>
              <a:rPr lang="sr-Cyrl-RS" i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 за инјекцију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r-Cyrl-RS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локална анестезија у стоматологији</a:t>
            </a:r>
            <a:endParaRPr lang="en-US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014F952-4A0A-F25D-8AFD-111FDC9C06B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778" b="8889"/>
          <a:stretch/>
        </p:blipFill>
        <p:spPr>
          <a:xfrm>
            <a:off x="6204098" y="1556860"/>
            <a:ext cx="2741588" cy="146218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F12328A-76BC-D9EF-D529-AC486F979A80}"/>
              </a:ext>
            </a:extLst>
          </p:cNvPr>
          <p:cNvSpPr txBox="1"/>
          <p:nvPr/>
        </p:nvSpPr>
        <p:spPr>
          <a:xfrm>
            <a:off x="6255479" y="3071345"/>
            <a:ext cx="2895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i="1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Calgel</a:t>
            </a:r>
            <a:r>
              <a:rPr lang="sr-Latn-RS" i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® 0,33%+0,1%</a:t>
            </a:r>
          </a:p>
          <a:p>
            <a:r>
              <a:rPr lang="sr-Cyrl-RS" i="1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лидокаин</a:t>
            </a:r>
            <a:r>
              <a:rPr lang="sr-Cyrl-RS" i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i="1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цетилпиридинијум</a:t>
            </a:r>
            <a:r>
              <a:rPr lang="sr-Cyrl-RS" i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-хлорид</a:t>
            </a:r>
          </a:p>
          <a:p>
            <a:r>
              <a:rPr lang="sr-Cyrl-RS" i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гел за десни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ублажавање бола приликом ницања зуба и смиривање десни код одојчади и мале деце</a:t>
            </a:r>
            <a:endParaRPr lang="en-US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46131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F0427D9-CCFC-8A80-5C31-E2F938B44486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93" t="6897" r="10345"/>
          <a:stretch/>
        </p:blipFill>
        <p:spPr>
          <a:xfrm>
            <a:off x="1219200" y="1739021"/>
            <a:ext cx="1905000" cy="2337955"/>
          </a:xfr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384FA6EB-C1ED-07E7-48DF-0E0854008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E88BE2-C507-C416-EEAF-1049A44C8F23}"/>
              </a:ext>
            </a:extLst>
          </p:cNvPr>
          <p:cNvSpPr txBox="1"/>
          <p:nvPr/>
        </p:nvSpPr>
        <p:spPr>
          <a:xfrm>
            <a:off x="1051739" y="4110646"/>
            <a:ext cx="2590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i="1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Marcaine</a:t>
            </a:r>
            <a:r>
              <a:rPr lang="sr-Latn-RS" i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® 0,5% 5</a:t>
            </a:r>
            <a:r>
              <a:rPr lang="en-US" i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mg</a:t>
            </a:r>
            <a:r>
              <a:rPr lang="sr-Latn-RS" i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/ml </a:t>
            </a:r>
            <a:endParaRPr lang="sr-Cyrl-RS" i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i="1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бупивакаин</a:t>
            </a:r>
            <a:r>
              <a:rPr lang="sr-Cyrl-RS" i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sr-Cyrl-RS" i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 за инјекцију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локална анестезија приликом хирургије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терапија акутног бола код деце старије од годину дана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4531F6C-6FFD-7E71-0390-26CCC64F3C6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6" t="21428" r="4286" b="22961"/>
          <a:stretch/>
        </p:blipFill>
        <p:spPr>
          <a:xfrm>
            <a:off x="5454502" y="4114190"/>
            <a:ext cx="3200400" cy="194660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89B3BBF-68F7-1E32-80E5-EF5F093110FA}"/>
              </a:ext>
            </a:extLst>
          </p:cNvPr>
          <p:cNvSpPr txBox="1"/>
          <p:nvPr/>
        </p:nvSpPr>
        <p:spPr>
          <a:xfrm>
            <a:off x="5181600" y="1802322"/>
            <a:ext cx="2971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i="1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Chirocaine</a:t>
            </a:r>
            <a:r>
              <a:rPr lang="sr-Latn-RS" i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® 5mg/ml</a:t>
            </a:r>
          </a:p>
          <a:p>
            <a:r>
              <a:rPr lang="sr-Cyrl-RS" i="1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левобупивакаин</a:t>
            </a:r>
            <a:endParaRPr lang="sr-Cyrl-RS" i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RS" i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 за инјекцију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епидурална</a:t>
            </a:r>
            <a:r>
              <a:rPr lang="sr-Cyrl-RS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интратекална</a:t>
            </a:r>
            <a:r>
              <a:rPr lang="sr-Cyrl-RS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RS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перинеурална</a:t>
            </a:r>
            <a:r>
              <a:rPr lang="sr-Cyrl-RS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хируршка анестезија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аналгезија</a:t>
            </a:r>
            <a:endParaRPr lang="en-US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309992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059A997-22A4-0376-5288-36EC46D9C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454425DE-9D36-B3AB-EE7F-248236CB1617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363" y="1828800"/>
            <a:ext cx="2667000" cy="2667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01E18F9-4582-2F73-A524-6A67AC28DD2A}"/>
              </a:ext>
            </a:extLst>
          </p:cNvPr>
          <p:cNvSpPr txBox="1"/>
          <p:nvPr/>
        </p:nvSpPr>
        <p:spPr>
          <a:xfrm>
            <a:off x="457200" y="4724400"/>
            <a:ext cx="4343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i="1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Scanodest</a:t>
            </a:r>
            <a:r>
              <a:rPr lang="sr-Latn-RS" i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2% </a:t>
            </a:r>
            <a:r>
              <a:rPr lang="sr-Latn-RS" i="1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special</a:t>
            </a:r>
            <a:r>
              <a:rPr lang="sr-Latn-RS" i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20mg/ml</a:t>
            </a:r>
            <a:r>
              <a:rPr lang="sr-Cyrl-RS" i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i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sr-Cyrl-RS" i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i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0,01mg/ml</a:t>
            </a:r>
          </a:p>
          <a:p>
            <a:r>
              <a:rPr lang="sr-Cyrl-RS" i="1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мепивакаин</a:t>
            </a:r>
            <a:r>
              <a:rPr lang="sr-Cyrl-RS" i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адреналин</a:t>
            </a:r>
          </a:p>
          <a:p>
            <a:r>
              <a:rPr lang="sr-Cyrl-RS" i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 за инјекцију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локална или регионална анестезија у стоматолошкој хирургији</a:t>
            </a:r>
            <a:endParaRPr lang="en-US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Orabloc Articaine HCl 4% Epinephrine 1:100,000 1.8 mL 50/Bx">
            <a:extLst>
              <a:ext uri="{FF2B5EF4-FFF2-40B4-BE49-F238E27FC236}">
                <a16:creationId xmlns:a16="http://schemas.microsoft.com/office/drawing/2014/main" id="{783862C0-9894-37B6-D7C3-EF3E49B59E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67" b="22000"/>
          <a:stretch/>
        </p:blipFill>
        <p:spPr bwMode="auto">
          <a:xfrm>
            <a:off x="5257800" y="3657600"/>
            <a:ext cx="3721395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B0983AA-6EEA-A642-4154-162AA5FC4F5A}"/>
              </a:ext>
            </a:extLst>
          </p:cNvPr>
          <p:cNvSpPr txBox="1"/>
          <p:nvPr/>
        </p:nvSpPr>
        <p:spPr>
          <a:xfrm>
            <a:off x="5181600" y="2057400"/>
            <a:ext cx="3276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i="1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Orabloc</a:t>
            </a:r>
            <a:r>
              <a:rPr lang="sr-Latn-RS" i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® 40mg/ml + 0,01mg/ml</a:t>
            </a:r>
          </a:p>
          <a:p>
            <a:r>
              <a:rPr lang="sr-Cyrl-RS" i="1" dirty="0" err="1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артикаин</a:t>
            </a:r>
            <a:r>
              <a:rPr lang="sr-Cyrl-RS" i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адреналин</a:t>
            </a:r>
          </a:p>
          <a:p>
            <a:r>
              <a:rPr lang="sr-Cyrl-RS" i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 за инјекцију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локална анестезија у стоматологији</a:t>
            </a:r>
            <a:endParaRPr lang="en-US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752556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Asus\Desktop\dr Marina\download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71600" y="762000"/>
            <a:ext cx="5943600" cy="510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ЛОКАЛНИ АНЕСТЕТИЦИ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Молекул се састоји из три дела:</a:t>
            </a:r>
            <a:endParaRPr lang="sr-Latn-RS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хидрофилне групе</a:t>
            </a:r>
            <a:endParaRPr lang="sr-Latn-RS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интермедијског ланца  (носилац естарске или амидне групе)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липофилне амино групе</a:t>
            </a:r>
            <a:endParaRPr lang="sr-Latn-RS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sr-Cyrl-RS" dirty="0"/>
          </a:p>
          <a:p>
            <a:pPr>
              <a:buNone/>
            </a:pPr>
            <a:endParaRPr lang="sr-Cyrl-RS" dirty="0">
              <a:solidFill>
                <a:srgbClr val="002060"/>
              </a:solidFill>
            </a:endParaRPr>
          </a:p>
          <a:p>
            <a:endParaRPr lang="sr-Latn-R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C:\Users\Asus\Desktop\dr Marina\downloa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4495800"/>
            <a:ext cx="5257800" cy="2057400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6400800" y="6248400"/>
            <a:ext cx="156498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RS" sz="1200" i="1" dirty="0"/>
              <a:t>GPAT 2014. Study material</a:t>
            </a:r>
            <a:endParaRPr lang="en-US" sz="1200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Cyrl-R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ЛОКАЛНИ АНЕСТЕТИЦИ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изазивају неосетљивост на бол (аналгезију) жељеног дела тела тиме што прекидају спровођење импулса кроз жељене нерве при чему је свест и контрола виталних функција очувана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брз почетак дејства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мала токсичност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потпуна реверзибилност</a:t>
            </a:r>
          </a:p>
          <a:p>
            <a:endParaRPr lang="sr-Cyrl-R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362200" y="228600"/>
            <a:ext cx="44196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400" b="1" dirty="0"/>
              <a:t>ЛОКАЛНА АНЕСТЕЗИЈА</a:t>
            </a:r>
            <a:endParaRPr lang="en-US" sz="2400" b="1" dirty="0"/>
          </a:p>
        </p:txBody>
      </p:sp>
      <p:sp>
        <p:nvSpPr>
          <p:cNvPr id="7" name="Rounded Rectangle 6"/>
          <p:cNvSpPr/>
          <p:nvPr/>
        </p:nvSpPr>
        <p:spPr>
          <a:xfrm>
            <a:off x="6248400" y="1524000"/>
            <a:ext cx="22860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600" b="1" dirty="0">
                <a:latin typeface="Times New Roman" pitchFamily="18" charset="0"/>
                <a:cs typeface="Times New Roman" pitchFamily="18" charset="0"/>
              </a:rPr>
              <a:t>ИНФИЛТРАЦИОНА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Down Arrow 22"/>
          <p:cNvSpPr/>
          <p:nvPr/>
        </p:nvSpPr>
        <p:spPr>
          <a:xfrm>
            <a:off x="6553200" y="1219200"/>
            <a:ext cx="381000" cy="304800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own Arrow 23"/>
          <p:cNvSpPr/>
          <p:nvPr/>
        </p:nvSpPr>
        <p:spPr>
          <a:xfrm>
            <a:off x="4495800" y="1219200"/>
            <a:ext cx="381000" cy="304800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Down Arrow 24"/>
          <p:cNvSpPr/>
          <p:nvPr/>
        </p:nvSpPr>
        <p:spPr>
          <a:xfrm>
            <a:off x="2362200" y="1219200"/>
            <a:ext cx="381000" cy="304800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25"/>
          <p:cNvSpPr/>
          <p:nvPr/>
        </p:nvSpPr>
        <p:spPr>
          <a:xfrm>
            <a:off x="6248400" y="3048000"/>
            <a:ext cx="22860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600" b="1" dirty="0">
                <a:latin typeface="Times New Roman" pitchFamily="18" charset="0"/>
                <a:cs typeface="Times New Roman" pitchFamily="18" charset="0"/>
              </a:rPr>
              <a:t>ИНТРАВЕНСКА</a:t>
            </a:r>
          </a:p>
          <a:p>
            <a:pPr algn="ctr"/>
            <a:r>
              <a:rPr lang="sr-Cyrl-RS" sz="1600" b="1" dirty="0">
                <a:latin typeface="Times New Roman" pitchFamily="18" charset="0"/>
                <a:cs typeface="Times New Roman" pitchFamily="18" charset="0"/>
              </a:rPr>
              <a:t>РЕГИОНАЛНА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6248400" y="4343400"/>
            <a:ext cx="22860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600" b="1" dirty="0">
                <a:latin typeface="Times New Roman" pitchFamily="18" charset="0"/>
                <a:cs typeface="Times New Roman" pitchFamily="18" charset="0"/>
              </a:rPr>
              <a:t>ПЕРИ-ЕПИДУРАЛНА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3810000" y="1524000"/>
            <a:ext cx="22860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600" b="1" dirty="0">
                <a:latin typeface="Times New Roman" pitchFamily="18" charset="0"/>
                <a:cs typeface="Times New Roman" pitchFamily="18" charset="0"/>
              </a:rPr>
              <a:t>РЕГИОНАЛНА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1295400" y="1524000"/>
            <a:ext cx="22860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600" b="1" dirty="0">
                <a:latin typeface="Times New Roman" pitchFamily="18" charset="0"/>
                <a:cs typeface="Times New Roman" pitchFamily="18" charset="0"/>
              </a:rPr>
              <a:t>ПОВРШНА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3733800" y="5562600"/>
            <a:ext cx="22860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600" b="1" dirty="0">
                <a:latin typeface="Times New Roman" pitchFamily="18" charset="0"/>
                <a:cs typeface="Times New Roman" pitchFamily="18" charset="0"/>
              </a:rPr>
              <a:t>КОМБИНОВАНА</a:t>
            </a:r>
          </a:p>
          <a:p>
            <a:pPr algn="ctr"/>
            <a:r>
              <a:rPr lang="sr-Cyrl-RS" sz="1600" b="1" dirty="0">
                <a:latin typeface="Times New Roman" pitchFamily="18" charset="0"/>
                <a:cs typeface="Times New Roman" pitchFamily="18" charset="0"/>
              </a:rPr>
              <a:t>СПИНАЛНО-ЕПИДУРАЛНА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1371600" y="4343400"/>
            <a:ext cx="22860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600" b="1" dirty="0">
                <a:latin typeface="Times New Roman" pitchFamily="18" charset="0"/>
                <a:cs typeface="Times New Roman" pitchFamily="18" charset="0"/>
              </a:rPr>
              <a:t>СПИНАЛНА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1295400" y="3048000"/>
            <a:ext cx="22860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600" b="1" dirty="0">
                <a:latin typeface="Times New Roman" pitchFamily="18" charset="0"/>
                <a:cs typeface="Times New Roman" pitchFamily="18" charset="0"/>
              </a:rPr>
              <a:t>ПЕРИФЕРНИ</a:t>
            </a:r>
          </a:p>
          <a:p>
            <a:pPr algn="ctr"/>
            <a:r>
              <a:rPr lang="sr-Cyrl-RS" sz="1600" b="1" dirty="0">
                <a:latin typeface="Times New Roman" pitchFamily="18" charset="0"/>
                <a:cs typeface="Times New Roman" pitchFamily="18" charset="0"/>
              </a:rPr>
              <a:t>БЛОК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3810000" y="3048000"/>
            <a:ext cx="22860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600" b="1" dirty="0">
                <a:latin typeface="Times New Roman" pitchFamily="18" charset="0"/>
                <a:cs typeface="Times New Roman" pitchFamily="18" charset="0"/>
              </a:rPr>
              <a:t>ЦЕНТРАЛНИ</a:t>
            </a:r>
          </a:p>
          <a:p>
            <a:pPr algn="ctr"/>
            <a:r>
              <a:rPr lang="sr-Cyrl-RS" sz="1600" b="1" dirty="0">
                <a:latin typeface="Times New Roman" pitchFamily="18" charset="0"/>
                <a:cs typeface="Times New Roman" pitchFamily="18" charset="0"/>
              </a:rPr>
              <a:t>БЛОК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Down Arrow 34"/>
          <p:cNvSpPr/>
          <p:nvPr/>
        </p:nvSpPr>
        <p:spPr>
          <a:xfrm>
            <a:off x="4572000" y="2590800"/>
            <a:ext cx="381000" cy="457200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43" name="Down Arrow 42"/>
          <p:cNvSpPr/>
          <p:nvPr/>
        </p:nvSpPr>
        <p:spPr>
          <a:xfrm rot="2340000">
            <a:off x="3529556" y="2499494"/>
            <a:ext cx="273063" cy="606348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Down Arrow 43"/>
          <p:cNvSpPr/>
          <p:nvPr/>
        </p:nvSpPr>
        <p:spPr>
          <a:xfrm rot="2640000">
            <a:off x="3582733" y="4056712"/>
            <a:ext cx="328471" cy="378054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Down Arrow 46"/>
          <p:cNvSpPr/>
          <p:nvPr/>
        </p:nvSpPr>
        <p:spPr>
          <a:xfrm rot="-1980000">
            <a:off x="6033975" y="2545668"/>
            <a:ext cx="274320" cy="552550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Down Arrow 47"/>
          <p:cNvSpPr/>
          <p:nvPr/>
        </p:nvSpPr>
        <p:spPr>
          <a:xfrm rot="-2460000">
            <a:off x="5983683" y="4062557"/>
            <a:ext cx="329184" cy="365760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Connector 49"/>
          <p:cNvCxnSpPr>
            <a:stCxn id="31" idx="3"/>
          </p:cNvCxnSpPr>
          <p:nvPr/>
        </p:nvCxnSpPr>
        <p:spPr>
          <a:xfrm flipV="1">
            <a:off x="3657600" y="4846320"/>
            <a:ext cx="2560320" cy="30480"/>
          </a:xfrm>
          <a:prstGeom prst="line">
            <a:avLst/>
          </a:prstGeom>
          <a:solidFill>
            <a:schemeClr val="accent3">
              <a:lumMod val="60000"/>
              <a:lumOff val="40000"/>
            </a:schemeClr>
          </a:solidFill>
          <a:ln w="1270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3" name="Down Arrow 52"/>
          <p:cNvSpPr/>
          <p:nvPr/>
        </p:nvSpPr>
        <p:spPr>
          <a:xfrm>
            <a:off x="4663440" y="4953000"/>
            <a:ext cx="365760" cy="606552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ЛОКАЛНИ</a:t>
            </a:r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АНЕСТЕТИЦИ</a:t>
            </a:r>
          </a:p>
          <a:p>
            <a:r>
              <a:rPr lang="sr-Cyrl-R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Механизам дејства:</a:t>
            </a:r>
          </a:p>
          <a:p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Доводе до реверзибилне блокаде у спровођењу нервних импулса, тако што онемогућавају јонима 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да продру кроз аксолему и изазову деполаризацију нервног влакна. 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Инхибирају продор јона 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Na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кроз натријумске канале, самим тим нема наглог продора довољне количине јона 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Na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који би генерисали акциони потенцијал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sr-Cyrl-R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ЛОКАЛНИ</a:t>
            </a: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АНЕСТЕТИЦИ</a:t>
            </a:r>
          </a:p>
          <a:p>
            <a:r>
              <a:rPr lang="sr-Cyrl-RS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Брзина наступања анестезије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Распон од времена убризгавања локалног анестетика до појаве првих симптома анестезије ткива.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Индукциони период је време које протекне од убризгавања локалног анестетика у ткиво до потпуне блокаде спровођења болних импулса.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sr-Cyrl-R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sr-Cyrl-C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СИСТЕМСКЕ НЕЖЕЉЕНЕ РЕАКЦИЈЕ НА ЛОКАЛНЕ АНЕСТЕТИКЕ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848600" cy="4572000"/>
          </a:xfrm>
        </p:spPr>
        <p:txBody>
          <a:bodyPr>
            <a:normAutofit/>
          </a:bodyPr>
          <a:lstStyle/>
          <a:p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ЛОКАЛНИ</a:t>
            </a:r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АНЕСТЕТИЦИ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На време наступања дејства локалних анестетика  утичу: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количина и концентрација локалног анестетика</a:t>
            </a:r>
          </a:p>
          <a:p>
            <a:r>
              <a:rPr lang="vi-VN" sz="2200" dirty="0">
                <a:latin typeface="Times New Roman" pitchFamily="18" charset="0"/>
                <a:cs typeface="Times New Roman" pitchFamily="18" charset="0"/>
              </a:rPr>
              <a:t> pH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локалног анестетика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константа дифузије локалног анестетика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анатомске баријере у нервном влакну које утичу на дифузију</a:t>
            </a:r>
            <a:endParaRPr lang="sr-Latn-RS" sz="2200" dirty="0">
              <a:latin typeface="Times New Roman" pitchFamily="18" charset="0"/>
              <a:cs typeface="Times New Roman" pitchFamily="18" charset="0"/>
            </a:endParaRPr>
          </a:p>
          <a:p>
            <a:endParaRPr lang="sr-Latn-RS" sz="22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1245</TotalTime>
  <Words>2202</Words>
  <Application>Microsoft Office PowerPoint</Application>
  <PresentationFormat>On-screen Show (4:3)</PresentationFormat>
  <Paragraphs>291</Paragraphs>
  <Slides>37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5" baseType="lpstr">
      <vt:lpstr>Arial</vt:lpstr>
      <vt:lpstr>Calibri</vt:lpstr>
      <vt:lpstr>Franklin Gothic Book</vt:lpstr>
      <vt:lpstr>Perpetua</vt:lpstr>
      <vt:lpstr>Times New Roman</vt:lpstr>
      <vt:lpstr>Wingdings</vt:lpstr>
      <vt:lpstr>Wingdings 2</vt:lpstr>
      <vt:lpstr>Equity</vt:lpstr>
      <vt:lpstr> СИСТЕМСКЕ НЕЖЕЉЕНЕ РЕАКЦИЈЕ НА ЛОКАЛНЕ АНЕСТЕТИКЕ</vt:lpstr>
      <vt:lpstr> СИСТЕМСКЕ НЕЖЕЉЕНЕ РЕАКЦИЈЕ НА ЛОКАЛНЕ АНЕСТЕТИКЕ</vt:lpstr>
      <vt:lpstr> СИСТЕМСКЕ НЕЖЕЉЕНЕ РЕАКЦИЈЕ НА ЛОКАЛНЕ АНЕСТЕТИКЕ</vt:lpstr>
      <vt:lpstr> СИСТЕМСКЕ НЕЖЕЉЕНЕ РЕАКЦИЈЕ НА ЛОКАЛНЕ АНЕСТЕТИКЕ</vt:lpstr>
      <vt:lpstr> СИСТЕМСКЕ НЕЖЕЉЕНЕ РЕАКЦИЈЕ НА ЛОКАЛНЕ АНЕСТЕТИКЕ</vt:lpstr>
      <vt:lpstr>PowerPoint Presentation</vt:lpstr>
      <vt:lpstr> СИСТЕМСКЕ НЕЖЕЉЕНЕ РЕАКЦИЈЕ НА ЛОКАЛНЕ АНЕСТЕТИКЕ</vt:lpstr>
      <vt:lpstr> СИСТЕМСКЕ НЕЖЕЉЕНЕ РЕАКЦИЈЕ НА ЛОКАЛНЕ АНЕСТЕТИКЕ</vt:lpstr>
      <vt:lpstr> СИСТЕМСКЕ НЕЖЕЉЕНЕ РЕАКЦИЈЕ НА ЛОКАЛНЕ АНЕСТЕТИКЕ</vt:lpstr>
      <vt:lpstr> СИСТЕМСКЕ НЕЖЕЉЕНЕ РЕАКЦИЈЕ НА ЛОКАЛНЕ АНЕСТЕТИКЕ</vt:lpstr>
      <vt:lpstr> СИСТЕМСКЕ НЕЖЕЉЕНЕ РЕАКЦИЈЕ НА ЛОКАЛНЕ АНЕСТЕТИКЕ</vt:lpstr>
      <vt:lpstr> СИСТЕМСКЕ НЕЖЕЉЕНЕ РЕАКЦИЈЕ НА ЛОКАЛНЕ АНЕСТЕТИКЕ</vt:lpstr>
      <vt:lpstr> СИСТЕМСКЕ НЕЖЕЉЕНЕ РЕАКЦИЈЕ НА ЛОКАЛНЕ АНЕСТЕТИКЕ</vt:lpstr>
      <vt:lpstr> СИСТЕМСКЕ НЕЖЕЉЕНЕ РЕАКЦИЈЕ НА ЛОКАЛНЕ АНЕСТЕТИКЕ</vt:lpstr>
      <vt:lpstr> СИСТЕМСКЕ НЕЖЕЉЕНЕ РЕАКЦИЈЕ НА ЛОКАЛНЕ АНЕСТЕТИКЕ</vt:lpstr>
      <vt:lpstr> СИСТЕМСКЕ НЕЖЕЉЕНЕ РЕАКЦИЈЕ НА ЛОКАЛНЕ АНЕСТЕТИКЕ</vt:lpstr>
      <vt:lpstr> СИСТЕМСКЕ НЕЖЕЉЕНЕ РЕАКЦИЈЕ НА ЛОКАЛНЕ АНЕСТЕТИКЕ</vt:lpstr>
      <vt:lpstr> СИСТЕМСКЕ НЕЖЕЉЕНЕ РЕАКЦИЈЕ НА ЛОКАЛНЕ АНЕСТЕТИКЕ</vt:lpstr>
      <vt:lpstr> СИСТЕМСКЕ НЕЖЕЉЕНЕ РЕАКЦИЈЕ НА ЛОКАЛНЕ АНЕСТЕТИКЕ</vt:lpstr>
      <vt:lpstr> СИСТЕМСКЕ НЕЖЕЉЕНЕ РЕАКЦИЈЕ НА ЛОКАЛНЕ АНЕСТЕТИКЕ</vt:lpstr>
      <vt:lpstr> СИСТЕМСКЕ НЕЖЕЉЕНЕ РЕАКЦИЈЕ НА ЛОКАЛНЕ АНЕСТЕТИКЕ</vt:lpstr>
      <vt:lpstr> СИСТЕМСКЕ НЕЖЕЉЕНЕ РЕАКЦИЈЕ НА ЛОКАЛНЕ АНЕСТЕТИКЕ</vt:lpstr>
      <vt:lpstr> СИСТЕМСКЕ НЕЖЕЉЕНЕ РЕАКЦИЈЕ НА ЛОКАЛНЕ АНЕСТЕТИКЕ</vt:lpstr>
      <vt:lpstr> СИСТЕМСКЕ НЕЖЕЉЕНЕ РЕАКЦИЈЕ НА ЛОКАЛНЕ АНЕСТЕТИКЕ</vt:lpstr>
      <vt:lpstr> СИСТЕМСКЕ НЕЖЕЉЕНЕ РЕАКЦИЈЕ НА ЛОКАЛНЕ АНЕСТЕТИКЕ</vt:lpstr>
      <vt:lpstr> СИСТЕМСКЕ НЕЖЕЉЕНЕ РЕАКЦИЈЕ НА ЛОКАЛНЕ АНЕСТЕТИКЕ</vt:lpstr>
      <vt:lpstr> СИСТЕМСКЕ НЕЖЕЉЕНЕ РЕАКЦИЈЕ НА ЛОКАЛНЕ АНЕСТЕТИКЕ</vt:lpstr>
      <vt:lpstr> СИСТЕМСКЕ НЕЖЕЉЕНЕ РЕАКЦИЈЕ НА ЛОКАЛНЕ АНЕСТЕТИКЕ</vt:lpstr>
      <vt:lpstr> СИСТЕМСКЕ НЕЖЕЉЕНЕ РЕАКЦИЈЕ НА ЛОКАЛНЕ АНЕСТЕТИКЕ</vt:lpstr>
      <vt:lpstr> СИСТЕМСКЕ НЕЖЕЉЕНЕ РЕАКЦИЈЕ НА ЛОКАЛНЕ АНЕСТЕТИКЕ</vt:lpstr>
      <vt:lpstr> СИСТЕМСКЕ НЕЖЕЉЕНЕ РЕАКЦИЈЕ НА ЛОКАЛНЕ АНЕСТЕТИКЕ</vt:lpstr>
      <vt:lpstr> СИСТЕМСКЕ НЕЖЕЉЕНЕ РЕАКЦИЈЕ НА ЛОКАЛНЕ АНЕСТЕТИКЕ</vt:lpstr>
      <vt:lpstr> СИСТЕМСКЕ НЕЖЕЉЕНЕ РЕАКЦИЈЕ НА ЛОКАЛНЕ АНЕСТЕТИКЕ</vt:lpstr>
      <vt:lpstr> СИСТЕМСКЕ НЕЖЕЉЕНЕ РЕАКЦИЈЕ НА ЛОКАЛНЕ АНЕСТЕТИКЕ</vt:lpstr>
      <vt:lpstr> СИСТЕМСКЕ НЕЖЕЉЕНЕ РЕАКЦИЈЕ НА ЛОКАЛНЕ АНЕСТЕТИКЕ</vt:lpstr>
      <vt:lpstr> СИСТЕМСКЕ НЕЖЕЉЕНЕ РЕАКЦИЈЕ НА ЛОКАЛНЕ АНЕСТЕТИКЕ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АЛЕРГИЈА НА ЛОКАЛНЕ АНЕСТЕТИКЕ</dc:title>
  <dc:creator>Asus</dc:creator>
  <cp:lastModifiedBy>Katarina Djordjevic</cp:lastModifiedBy>
  <cp:revision>51</cp:revision>
  <dcterms:created xsi:type="dcterms:W3CDTF">2024-01-27T12:23:06Z</dcterms:created>
  <dcterms:modified xsi:type="dcterms:W3CDTF">2024-02-04T11:30:06Z</dcterms:modified>
</cp:coreProperties>
</file>